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7" r:id="rId6"/>
    <p:sldId id="281" r:id="rId7"/>
    <p:sldId id="269" r:id="rId8"/>
    <p:sldId id="272" r:id="rId9"/>
  </p:sldIdLst>
  <p:sldSz cx="9144000" cy="5143500" type="screen16x9"/>
  <p:notesSz cx="6858000" cy="9144000"/>
  <p:embeddedFontLst>
    <p:embeddedFont>
      <p:font typeface="Abhaya Libre" panose="020B0604020202020204" charset="0"/>
      <p:regular r:id="rId11"/>
      <p:bold r:id="rId12"/>
    </p:embeddedFont>
    <p:embeddedFont>
      <p:font typeface="Advent Pro" panose="020B0604020202020204" charset="0"/>
      <p:regular r:id="rId13"/>
      <p:bold r:id="rId14"/>
      <p:italic r:id="rId15"/>
      <p:boldItalic r:id="rId16"/>
    </p:embeddedFont>
    <p:embeddedFont>
      <p:font typeface="Advent Pro Medium" panose="020B0604020202020204" charset="0"/>
      <p:regular r:id="rId17"/>
      <p:bold r:id="rId18"/>
      <p:italic r:id="rId19"/>
      <p:boldItalic r:id="rId20"/>
    </p:embeddedFont>
    <p:embeddedFont>
      <p:font typeface="Aldrich" panose="020B0604020202020204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73D031D-0963-4038-8915-C5934B3DF3BF}">
  <a:tblStyle styleId="{E73D031D-0963-4038-8915-C5934B3DF3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144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94f82a0bd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94f82a0bd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15207a17831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15207a17831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5207a17831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5207a17831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52a7caf94b_1_4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52a7caf94b_1_4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152a7caf94b_1_18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152a7caf94b_1_18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518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g157d03485c9_2_9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" name="Google Shape;611;g157d03485c9_2_9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52a7caf94b_1_17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52a7caf94b_1_17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558550" y="3545000"/>
            <a:ext cx="4026900" cy="43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lt1"/>
                </a:solidFill>
                <a:latin typeface="Advent Pro"/>
                <a:ea typeface="Advent Pro"/>
                <a:cs typeface="Advent Pro"/>
                <a:sym typeface="Advent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 flipH="1">
            <a:off x="4492080" y="1146832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40"/>
          <p:cNvGrpSpPr/>
          <p:nvPr/>
        </p:nvGrpSpPr>
        <p:grpSpPr>
          <a:xfrm>
            <a:off x="512250" y="262450"/>
            <a:ext cx="1660050" cy="554100"/>
            <a:chOff x="439750" y="360325"/>
            <a:chExt cx="1660050" cy="554100"/>
          </a:xfrm>
        </p:grpSpPr>
        <p:sp>
          <p:nvSpPr>
            <p:cNvPr id="366" name="Google Shape;366;p40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0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0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700000">
            <a:off x="-3755595" y="-3837918"/>
            <a:ext cx="7657246" cy="89356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41"/>
          <p:cNvGrpSpPr/>
          <p:nvPr/>
        </p:nvGrpSpPr>
        <p:grpSpPr>
          <a:xfrm>
            <a:off x="6770725" y="4313850"/>
            <a:ext cx="1660050" cy="554100"/>
            <a:chOff x="439750" y="360325"/>
            <a:chExt cx="1660050" cy="554100"/>
          </a:xfrm>
        </p:grpSpPr>
        <p:sp>
          <p:nvSpPr>
            <p:cNvPr id="373" name="Google Shape;373;p41"/>
            <p:cNvSpPr/>
            <p:nvPr/>
          </p:nvSpPr>
          <p:spPr>
            <a:xfrm>
              <a:off x="43975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1"/>
            <p:cNvSpPr/>
            <p:nvPr/>
          </p:nvSpPr>
          <p:spPr>
            <a:xfrm>
              <a:off x="959725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1"/>
            <p:cNvSpPr/>
            <p:nvPr/>
          </p:nvSpPr>
          <p:spPr>
            <a:xfrm>
              <a:off x="1498900" y="360325"/>
              <a:ext cx="600900" cy="5541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713250" y="5427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44" name="Google Shape;44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700000">
            <a:off x="7450001" y="-2108427"/>
            <a:ext cx="2323116" cy="514350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699997">
            <a:off x="6116016" y="-668061"/>
            <a:ext cx="4400439" cy="2595571"/>
          </a:xfrm>
          <a:prstGeom prst="rect">
            <a:avLst/>
          </a:prstGeom>
          <a:noFill/>
          <a:ln>
            <a:noFill/>
          </a:ln>
        </p:spPr>
      </p:pic>
      <p:pic>
        <p:nvPicPr>
          <p:cNvPr id="47" name="Google Shape;47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8100000">
            <a:off x="-1189262" y="2622260"/>
            <a:ext cx="2323116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" name="Google Shape;48;p6"/>
          <p:cNvGrpSpPr/>
          <p:nvPr/>
        </p:nvGrpSpPr>
        <p:grpSpPr>
          <a:xfrm>
            <a:off x="8357395" y="2343975"/>
            <a:ext cx="786600" cy="2666275"/>
            <a:chOff x="8357395" y="2343975"/>
            <a:chExt cx="786600" cy="2666275"/>
          </a:xfrm>
        </p:grpSpPr>
        <p:sp>
          <p:nvSpPr>
            <p:cNvPr id="49" name="Google Shape;49;p6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" name="Google Shape;53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8100003">
            <a:off x="-1932600" y="3729828"/>
            <a:ext cx="4400439" cy="25955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8"/>
          <p:cNvSpPr txBox="1">
            <a:spLocks noGrp="1"/>
          </p:cNvSpPr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64" name="Google Shape;64;p8"/>
          <p:cNvGrpSpPr/>
          <p:nvPr/>
        </p:nvGrpSpPr>
        <p:grpSpPr>
          <a:xfrm rot="5400000">
            <a:off x="4173082" y="3083650"/>
            <a:ext cx="786600" cy="2666275"/>
            <a:chOff x="8357395" y="2343975"/>
            <a:chExt cx="786600" cy="2666275"/>
          </a:xfrm>
        </p:grpSpPr>
        <p:sp>
          <p:nvSpPr>
            <p:cNvPr id="65" name="Google Shape;65;p8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615437" y="-361900"/>
            <a:ext cx="8812037" cy="6518674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>
            <a:spLocks noGrp="1"/>
          </p:cNvSpPr>
          <p:nvPr>
            <p:ph type="pic" idx="2"/>
          </p:nvPr>
        </p:nvSpPr>
        <p:spPr>
          <a:xfrm>
            <a:off x="892413" y="1182600"/>
            <a:ext cx="3245400" cy="27783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</p:spPr>
      </p:sp>
      <p:sp>
        <p:nvSpPr>
          <p:cNvPr id="73" name="Google Shape;73;p9"/>
          <p:cNvSpPr txBox="1">
            <a:spLocks noGrp="1"/>
          </p:cNvSpPr>
          <p:nvPr>
            <p:ph type="title"/>
          </p:nvPr>
        </p:nvSpPr>
        <p:spPr>
          <a:xfrm>
            <a:off x="4313488" y="1335850"/>
            <a:ext cx="39381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"/>
          </p:nvPr>
        </p:nvSpPr>
        <p:spPr>
          <a:xfrm>
            <a:off x="4313488" y="2249000"/>
            <a:ext cx="39381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75" name="Google Shape;75;p9"/>
          <p:cNvGrpSpPr/>
          <p:nvPr/>
        </p:nvGrpSpPr>
        <p:grpSpPr>
          <a:xfrm rot="5400000">
            <a:off x="7055395" y="3156100"/>
            <a:ext cx="786600" cy="2666275"/>
            <a:chOff x="8357395" y="2343975"/>
            <a:chExt cx="786600" cy="2666275"/>
          </a:xfrm>
        </p:grpSpPr>
        <p:sp>
          <p:nvSpPr>
            <p:cNvPr id="76" name="Google Shape;76;p9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9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9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0" name="Google Shape;8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92947" y="-628300"/>
            <a:ext cx="2675651" cy="271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26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title" hasCustomPrompt="1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2"/>
          </p:nvPr>
        </p:nvSpPr>
        <p:spPr>
          <a:xfrm flipH="1">
            <a:off x="1880113" y="203987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4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5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 idx="6" hasCustomPrompt="1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7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8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title" idx="9" hasCustomPrompt="1"/>
          </p:nvPr>
        </p:nvSpPr>
        <p:spPr>
          <a:xfrm>
            <a:off x="4710913" y="3163275"/>
            <a:ext cx="859800" cy="45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3"/>
          </p:nvPr>
        </p:nvSpPr>
        <p:spPr>
          <a:xfrm>
            <a:off x="5719788" y="3243076"/>
            <a:ext cx="2582700" cy="371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4"/>
          </p:nvPr>
        </p:nvSpPr>
        <p:spPr>
          <a:xfrm>
            <a:off x="5719788" y="3549025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15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bhaya Libre"/>
              <a:buNone/>
              <a:defRPr sz="3500">
                <a:solidFill>
                  <a:schemeClr val="dk1"/>
                </a:solidFill>
                <a:latin typeface="Abhaya Libre"/>
                <a:ea typeface="Abhaya Libre"/>
                <a:cs typeface="Abhaya Libre"/>
                <a:sym typeface="Abhaya Libre"/>
              </a:defRPr>
            </a:lvl9pPr>
          </a:lstStyle>
          <a:p>
            <a:endParaRPr/>
          </a:p>
        </p:txBody>
      </p:sp>
      <p:pic>
        <p:nvPicPr>
          <p:cNvPr id="102" name="Google Shape;10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18178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6899409" y="-3397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754803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 flipH="1">
            <a:off x="6899409" y="1994105"/>
            <a:ext cx="4916874" cy="363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4"/>
          <p:cNvSpPr txBox="1">
            <a:spLocks noGrp="1"/>
          </p:cNvSpPr>
          <p:nvPr>
            <p:ph type="title"/>
          </p:nvPr>
        </p:nvSpPr>
        <p:spPr>
          <a:xfrm>
            <a:off x="3688525" y="1568200"/>
            <a:ext cx="3762600" cy="151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0"/>
              <a:buNone/>
              <a:defRPr sz="5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10" name="Google Shape;110;p14"/>
          <p:cNvSpPr txBox="1">
            <a:spLocks noGrp="1"/>
          </p:cNvSpPr>
          <p:nvPr>
            <p:ph type="title" idx="2" hasCustomPrompt="1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10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1"/>
          </p:nvPr>
        </p:nvSpPr>
        <p:spPr>
          <a:xfrm>
            <a:off x="3688525" y="3107575"/>
            <a:ext cx="3762600" cy="6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pic>
        <p:nvPicPr>
          <p:cNvPr id="112" name="Google Shape;11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473595" y="-894625"/>
            <a:ext cx="2675651" cy="271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 flipH="1">
            <a:off x="-2385215" y="-260920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2385215" y="1767155"/>
            <a:ext cx="4916874" cy="363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7510220" y="3380725"/>
            <a:ext cx="2675651" cy="2713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4"/>
          <p:cNvGrpSpPr/>
          <p:nvPr/>
        </p:nvGrpSpPr>
        <p:grpSpPr>
          <a:xfrm rot="5400000">
            <a:off x="5377120" y="-599100"/>
            <a:ext cx="786600" cy="2666275"/>
            <a:chOff x="8357395" y="2343975"/>
            <a:chExt cx="786600" cy="2666275"/>
          </a:xfrm>
        </p:grpSpPr>
        <p:sp>
          <p:nvSpPr>
            <p:cNvPr id="117" name="Google Shape;117;p14"/>
            <p:cNvSpPr/>
            <p:nvPr/>
          </p:nvSpPr>
          <p:spPr>
            <a:xfrm>
              <a:off x="8357395" y="2343975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4"/>
            <p:cNvSpPr/>
            <p:nvPr/>
          </p:nvSpPr>
          <p:spPr>
            <a:xfrm>
              <a:off x="8357395" y="2970433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/>
            <p:nvPr/>
          </p:nvSpPr>
          <p:spPr>
            <a:xfrm>
              <a:off x="8357395" y="3596892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4"/>
            <p:cNvSpPr/>
            <p:nvPr/>
          </p:nvSpPr>
          <p:spPr>
            <a:xfrm>
              <a:off x="8357395" y="4223350"/>
              <a:ext cx="786600" cy="786900"/>
            </a:xfrm>
            <a:prstGeom prst="mathMultiply">
              <a:avLst>
                <a:gd name="adj1" fmla="val 23520"/>
              </a:avLst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8_1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61900"/>
            <a:ext cx="9144003" cy="6518663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2011500" y="3302454"/>
            <a:ext cx="5121000" cy="40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subTitle" idx="1"/>
          </p:nvPr>
        </p:nvSpPr>
        <p:spPr>
          <a:xfrm>
            <a:off x="2011500" y="1586200"/>
            <a:ext cx="5121000" cy="16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ldrich"/>
              <a:buNone/>
              <a:defRPr sz="2800" b="1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246950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dvent Pro Medium"/>
              <a:buChar char="●"/>
              <a:defRPr sz="180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●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○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dvent Pro Medium"/>
              <a:buChar char="■"/>
              <a:defRPr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68" r:id="rId8"/>
    <p:sldLayoutId id="2147483670" r:id="rId9"/>
    <p:sldLayoutId id="2147483686" r:id="rId10"/>
    <p:sldLayoutId id="214748368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49">
          <p15:clr>
            <a:srgbClr val="EA4335"/>
          </p15:clr>
        </p15:guide>
        <p15:guide id="3" pos="5311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4651"/>
            </a:gs>
            <a:gs pos="100000">
              <a:srgbClr val="000607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" name="Google Shape;38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35326" y="-494763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Google Shape;387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1354059" y="3508750"/>
            <a:ext cx="6184100" cy="364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Google Shape;388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402124" y="-399600"/>
            <a:ext cx="5093874" cy="61330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Google Shape;38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625" y="-2120444"/>
            <a:ext cx="6184100" cy="3647644"/>
          </a:xfrm>
          <a:prstGeom prst="rect">
            <a:avLst/>
          </a:prstGeom>
          <a:noFill/>
          <a:ln>
            <a:noFill/>
          </a:ln>
        </p:spPr>
      </p:pic>
      <p:sp>
        <p:nvSpPr>
          <p:cNvPr id="390" name="Google Shape;390;p45"/>
          <p:cNvSpPr txBox="1">
            <a:spLocks noGrp="1"/>
          </p:cNvSpPr>
          <p:nvPr>
            <p:ph type="ctrTitle"/>
          </p:nvPr>
        </p:nvSpPr>
        <p:spPr>
          <a:xfrm>
            <a:off x="2558550" y="1096050"/>
            <a:ext cx="4026900" cy="23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>
                <a:solidFill>
                  <a:srgbClr val="FFFFFF"/>
                </a:solidFill>
              </a:rPr>
              <a:t>SOFTWARE </a:t>
            </a:r>
            <a:r>
              <a:rPr lang="en" sz="5900" dirty="0">
                <a:solidFill>
                  <a:srgbClr val="FFFFFF"/>
                </a:solidFill>
              </a:rPr>
              <a:t>TESTING</a:t>
            </a:r>
            <a:r>
              <a:rPr lang="en" sz="4800" dirty="0">
                <a:solidFill>
                  <a:srgbClr val="FFFFFF"/>
                </a:solidFill>
              </a:rPr>
              <a:t> </a:t>
            </a:r>
            <a:endParaRPr sz="4800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200"/>
              </a:spcBef>
              <a:spcAft>
                <a:spcPts val="200"/>
              </a:spcAft>
              <a:buNone/>
            </a:pPr>
            <a:endParaRPr sz="49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6"/>
          <p:cNvSpPr txBox="1"/>
          <p:nvPr/>
        </p:nvSpPr>
        <p:spPr>
          <a:xfrm>
            <a:off x="726750" y="1353678"/>
            <a:ext cx="7704000" cy="324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It is the process used to identify the correctness completeness and quality of developed computer software 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000" dirty="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It is a process of executing a program/application under positive and negative conditions by manual or automated means. It checks for the.</a:t>
            </a:r>
          </a:p>
          <a:p>
            <a:pPr marL="457200" lvl="2" indent="-457200">
              <a:buFont typeface="+mj-lt"/>
              <a:buAutoNum type="arabicPeriod"/>
            </a:pPr>
            <a:r>
              <a:rPr lang="en-US" sz="2000" dirty="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Specification</a:t>
            </a:r>
          </a:p>
          <a:p>
            <a:pPr marL="457200" lvl="2" indent="-457200">
              <a:buFont typeface="+mj-lt"/>
              <a:buAutoNum type="arabicPeriod"/>
            </a:pPr>
            <a:r>
              <a:rPr lang="en-US" sz="2000" dirty="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Functionality </a:t>
            </a:r>
          </a:p>
          <a:p>
            <a:pPr marL="457200" lvl="2" indent="-457200">
              <a:buFont typeface="+mj-lt"/>
              <a:buAutoNum type="arabicPeriod"/>
            </a:pPr>
            <a:r>
              <a:rPr lang="en-US" sz="2000" dirty="0">
                <a:solidFill>
                  <a:schemeClr val="lt1"/>
                </a:solidFill>
                <a:latin typeface="Advent Pro Medium"/>
                <a:ea typeface="Advent Pro Medium"/>
                <a:cs typeface="Advent Pro Medium"/>
                <a:sym typeface="Advent Pro Medium"/>
              </a:rPr>
              <a:t>Performance		</a:t>
            </a:r>
          </a:p>
          <a:p>
            <a:pPr lvl="0" algn="l" rtl="0">
              <a:spcBef>
                <a:spcPts val="0"/>
              </a:spcBef>
              <a:spcAft>
                <a:spcPts val="0"/>
              </a:spcAft>
            </a:pPr>
            <a:endParaRPr sz="2000" dirty="0">
              <a:solidFill>
                <a:schemeClr val="lt1"/>
              </a:solidFill>
              <a:latin typeface="Advent Pro Medium"/>
              <a:ea typeface="Advent Pro Medium"/>
              <a:cs typeface="Advent Pro Medium"/>
              <a:sym typeface="Advent Pro Medium"/>
            </a:endParaRPr>
          </a:p>
        </p:txBody>
      </p:sp>
      <p:sp>
        <p:nvSpPr>
          <p:cNvPr id="400" name="Google Shape;400;p46"/>
          <p:cNvSpPr txBox="1">
            <a:spLocks noGrp="1"/>
          </p:cNvSpPr>
          <p:nvPr>
            <p:ph type="title"/>
          </p:nvPr>
        </p:nvSpPr>
        <p:spPr>
          <a:xfrm>
            <a:off x="713250" y="54275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7"/>
          <p:cNvSpPr/>
          <p:nvPr/>
        </p:nvSpPr>
        <p:spPr>
          <a:xfrm>
            <a:off x="4445713" y="27336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47"/>
          <p:cNvSpPr/>
          <p:nvPr/>
        </p:nvSpPr>
        <p:spPr>
          <a:xfrm>
            <a:off x="510288" y="11669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47"/>
          <p:cNvSpPr/>
          <p:nvPr/>
        </p:nvSpPr>
        <p:spPr>
          <a:xfrm>
            <a:off x="510288" y="2733675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47"/>
          <p:cNvSpPr/>
          <p:nvPr/>
        </p:nvSpPr>
        <p:spPr>
          <a:xfrm>
            <a:off x="4445713" y="1166900"/>
            <a:ext cx="1390200" cy="13902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47"/>
          <p:cNvSpPr txBox="1">
            <a:spLocks noGrp="1"/>
          </p:cNvSpPr>
          <p:nvPr>
            <p:ph type="title" idx="15"/>
          </p:nvPr>
        </p:nvSpPr>
        <p:spPr>
          <a:xfrm>
            <a:off x="713225" y="539500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Error, Bug, Fault &amp; Failure</a:t>
            </a:r>
            <a:endParaRPr dirty="0"/>
          </a:p>
        </p:txBody>
      </p:sp>
      <p:sp>
        <p:nvSpPr>
          <p:cNvPr id="410" name="Google Shape;410;p47"/>
          <p:cNvSpPr txBox="1">
            <a:spLocks noGrp="1"/>
          </p:cNvSpPr>
          <p:nvPr>
            <p:ph type="title"/>
          </p:nvPr>
        </p:nvSpPr>
        <p:spPr>
          <a:xfrm flipH="1">
            <a:off x="775488" y="1636400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11" name="Google Shape;411;p47"/>
          <p:cNvSpPr txBox="1">
            <a:spLocks noGrp="1"/>
          </p:cNvSpPr>
          <p:nvPr>
            <p:ph type="subTitle" idx="1"/>
          </p:nvPr>
        </p:nvSpPr>
        <p:spPr>
          <a:xfrm flipH="1">
            <a:off x="1880111" y="1716275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Error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2" name="Google Shape;412;p47"/>
          <p:cNvSpPr txBox="1">
            <a:spLocks noGrp="1"/>
          </p:cNvSpPr>
          <p:nvPr>
            <p:ph type="subTitle" idx="2"/>
          </p:nvPr>
        </p:nvSpPr>
        <p:spPr>
          <a:xfrm flipH="1">
            <a:off x="1880113" y="2039872"/>
            <a:ext cx="2582700" cy="10159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It is a human action that produces the incorrect result that produces a fault</a:t>
            </a:r>
            <a:endParaRPr dirty="0"/>
          </a:p>
        </p:txBody>
      </p:sp>
      <p:sp>
        <p:nvSpPr>
          <p:cNvPr id="413" name="Google Shape;413;p47"/>
          <p:cNvSpPr txBox="1">
            <a:spLocks noGrp="1"/>
          </p:cNvSpPr>
          <p:nvPr>
            <p:ph type="title" idx="3"/>
          </p:nvPr>
        </p:nvSpPr>
        <p:spPr>
          <a:xfrm flipH="1">
            <a:off x="775488" y="3163275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14" name="Google Shape;414;p47"/>
          <p:cNvSpPr txBox="1">
            <a:spLocks noGrp="1"/>
          </p:cNvSpPr>
          <p:nvPr>
            <p:ph type="subTitle" idx="4"/>
          </p:nvPr>
        </p:nvSpPr>
        <p:spPr>
          <a:xfrm flipH="1">
            <a:off x="1880111" y="3243078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Bug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5" name="Google Shape;415;p47"/>
          <p:cNvSpPr txBox="1">
            <a:spLocks noGrp="1"/>
          </p:cNvSpPr>
          <p:nvPr>
            <p:ph type="subTitle" idx="5"/>
          </p:nvPr>
        </p:nvSpPr>
        <p:spPr>
          <a:xfrm flipH="1">
            <a:off x="1880113" y="3549028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 presence of error at the time of execution of the software</a:t>
            </a:r>
            <a:endParaRPr dirty="0"/>
          </a:p>
        </p:txBody>
      </p:sp>
      <p:sp>
        <p:nvSpPr>
          <p:cNvPr id="416" name="Google Shape;416;p47"/>
          <p:cNvSpPr txBox="1">
            <a:spLocks noGrp="1"/>
          </p:cNvSpPr>
          <p:nvPr>
            <p:ph type="title" idx="6"/>
          </p:nvPr>
        </p:nvSpPr>
        <p:spPr>
          <a:xfrm>
            <a:off x="4710913" y="1636400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17" name="Google Shape;417;p47"/>
          <p:cNvSpPr txBox="1">
            <a:spLocks noGrp="1"/>
          </p:cNvSpPr>
          <p:nvPr>
            <p:ph type="subTitle" idx="7"/>
          </p:nvPr>
        </p:nvSpPr>
        <p:spPr>
          <a:xfrm>
            <a:off x="5719788" y="1716275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Fault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8" name="Google Shape;418;p47"/>
          <p:cNvSpPr txBox="1">
            <a:spLocks noGrp="1"/>
          </p:cNvSpPr>
          <p:nvPr>
            <p:ph type="subTitle" idx="8"/>
          </p:nvPr>
        </p:nvSpPr>
        <p:spPr>
          <a:xfrm>
            <a:off x="5719788" y="2039883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State of software caused by an error.</a:t>
            </a:r>
            <a:endParaRPr dirty="0"/>
          </a:p>
        </p:txBody>
      </p:sp>
      <p:sp>
        <p:nvSpPr>
          <p:cNvPr id="419" name="Google Shape;419;p47"/>
          <p:cNvSpPr txBox="1">
            <a:spLocks noGrp="1"/>
          </p:cNvSpPr>
          <p:nvPr>
            <p:ph type="title" idx="9"/>
          </p:nvPr>
        </p:nvSpPr>
        <p:spPr>
          <a:xfrm>
            <a:off x="4710913" y="3163275"/>
            <a:ext cx="859800" cy="4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20" name="Google Shape;420;p47"/>
          <p:cNvSpPr txBox="1">
            <a:spLocks noGrp="1"/>
          </p:cNvSpPr>
          <p:nvPr>
            <p:ph type="subTitle" idx="13"/>
          </p:nvPr>
        </p:nvSpPr>
        <p:spPr>
          <a:xfrm>
            <a:off x="5719788" y="3243076"/>
            <a:ext cx="2582700" cy="37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Failure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21" name="Google Shape;421;p47"/>
          <p:cNvSpPr txBox="1">
            <a:spLocks noGrp="1"/>
          </p:cNvSpPr>
          <p:nvPr>
            <p:ph type="subTitle" idx="14"/>
          </p:nvPr>
        </p:nvSpPr>
        <p:spPr>
          <a:xfrm>
            <a:off x="5719788" y="3549025"/>
            <a:ext cx="2582700" cy="5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Deviation of the software from its expected result. It is an event.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9"/>
          <p:cNvSpPr txBox="1">
            <a:spLocks noGrp="1"/>
          </p:cNvSpPr>
          <p:nvPr>
            <p:ph type="title"/>
          </p:nvPr>
        </p:nvSpPr>
        <p:spPr>
          <a:xfrm>
            <a:off x="4313488" y="1335850"/>
            <a:ext cx="3938100" cy="74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SDLC</a:t>
            </a:r>
            <a:endParaRPr dirty="0"/>
          </a:p>
        </p:txBody>
      </p:sp>
      <p:sp>
        <p:nvSpPr>
          <p:cNvPr id="436" name="Google Shape;436;p49"/>
          <p:cNvSpPr txBox="1">
            <a:spLocks noGrp="1"/>
          </p:cNvSpPr>
          <p:nvPr>
            <p:ph type="subTitle" idx="1"/>
          </p:nvPr>
        </p:nvSpPr>
        <p:spPr>
          <a:xfrm>
            <a:off x="4313488" y="2249000"/>
            <a:ext cx="39381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Standerd model used word wide to develop a software.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/>
              <a:t>A framework that describes the activities performed at each stage of a software development project.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A5DB07D8-6FD7-FAD5-0798-4BF7BF1668E4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3"/>
          <a:srcRect l="448" r="448"/>
          <a:stretch>
            <a:fillRect/>
          </a:stretch>
        </p:blipFill>
        <p:spPr>
          <a:xfrm>
            <a:off x="-761127" y="559465"/>
            <a:ext cx="4701198" cy="402457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6"/>
          <p:cNvSpPr txBox="1">
            <a:spLocks noGrp="1"/>
          </p:cNvSpPr>
          <p:nvPr>
            <p:ph type="title"/>
          </p:nvPr>
        </p:nvSpPr>
        <p:spPr>
          <a:xfrm>
            <a:off x="2011499" y="2206487"/>
            <a:ext cx="5313639" cy="14982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accent1"/>
                </a:solidFill>
              </a:rPr>
              <a:t>No knowledge of internal program design or code is required.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91" name="Google Shape;591;p56"/>
          <p:cNvSpPr txBox="1">
            <a:spLocks noGrp="1"/>
          </p:cNvSpPr>
          <p:nvPr>
            <p:ph type="subTitle" idx="1"/>
          </p:nvPr>
        </p:nvSpPr>
        <p:spPr>
          <a:xfrm>
            <a:off x="2011500" y="1586200"/>
            <a:ext cx="5121000" cy="620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Black box testing </a:t>
            </a:r>
            <a:endParaRPr sz="3200" dirty="0"/>
          </a:p>
        </p:txBody>
      </p:sp>
      <p:pic>
        <p:nvPicPr>
          <p:cNvPr id="592" name="Google Shape;59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1993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46476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6"/>
          <p:cNvSpPr txBox="1">
            <a:spLocks noGrp="1"/>
          </p:cNvSpPr>
          <p:nvPr>
            <p:ph type="title"/>
          </p:nvPr>
        </p:nvSpPr>
        <p:spPr>
          <a:xfrm>
            <a:off x="2011499" y="2206487"/>
            <a:ext cx="5313639" cy="149826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342900" lvl="0" indent="-34290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dirty="0">
                <a:solidFill>
                  <a:schemeClr val="accent1"/>
                </a:solidFill>
              </a:rPr>
              <a:t>Knowledge of the internal program design and code required.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591" name="Google Shape;591;p56"/>
          <p:cNvSpPr txBox="1">
            <a:spLocks noGrp="1"/>
          </p:cNvSpPr>
          <p:nvPr>
            <p:ph type="subTitle" idx="1"/>
          </p:nvPr>
        </p:nvSpPr>
        <p:spPr>
          <a:xfrm>
            <a:off x="2011500" y="1586200"/>
            <a:ext cx="5121000" cy="620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White  box testing </a:t>
            </a:r>
            <a:endParaRPr sz="3200" b="1" dirty="0"/>
          </a:p>
        </p:txBody>
      </p:sp>
      <p:pic>
        <p:nvPicPr>
          <p:cNvPr id="592" name="Google Shape;59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61993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4647650" y="-2689390"/>
            <a:ext cx="7657249" cy="89356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106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58"/>
          <p:cNvSpPr/>
          <p:nvPr/>
        </p:nvSpPr>
        <p:spPr>
          <a:xfrm>
            <a:off x="1466475" y="1313075"/>
            <a:ext cx="2168400" cy="2168400"/>
          </a:xfrm>
          <a:prstGeom prst="mathMultiply">
            <a:avLst>
              <a:gd name="adj1" fmla="val 23520"/>
            </a:avLst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4" name="Google Shape;614;p58"/>
          <p:cNvSpPr txBox="1">
            <a:spLocks noGrp="1"/>
          </p:cNvSpPr>
          <p:nvPr>
            <p:ph type="title" idx="2"/>
          </p:nvPr>
        </p:nvSpPr>
        <p:spPr>
          <a:xfrm>
            <a:off x="1542675" y="1537475"/>
            <a:ext cx="2092200" cy="17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615" name="Google Shape;615;p58"/>
          <p:cNvSpPr txBox="1">
            <a:spLocks noGrp="1"/>
          </p:cNvSpPr>
          <p:nvPr>
            <p:ph type="title"/>
          </p:nvPr>
        </p:nvSpPr>
        <p:spPr>
          <a:xfrm>
            <a:off x="3634875" y="1563920"/>
            <a:ext cx="4888945" cy="8214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chemeClr val="accent1"/>
                </a:solidFill>
              </a:rPr>
              <a:t>S</a:t>
            </a:r>
            <a:r>
              <a:rPr lang="en" dirty="0">
                <a:solidFill>
                  <a:schemeClr val="accent1"/>
                </a:solidFill>
              </a:rPr>
              <a:t>ystem  testing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616" name="Google Shape;616;p58"/>
          <p:cNvSpPr txBox="1">
            <a:spLocks noGrp="1"/>
          </p:cNvSpPr>
          <p:nvPr>
            <p:ph type="subTitle" idx="1"/>
          </p:nvPr>
        </p:nvSpPr>
        <p:spPr>
          <a:xfrm>
            <a:off x="3447340" y="3257075"/>
            <a:ext cx="4213084" cy="171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/>
              <a:t>Types: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Alpha Testing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Beta Testing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Acceptance Testing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dirty="0"/>
              <a:t>Performance Testing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61"/>
          <p:cNvSpPr txBox="1">
            <a:spLocks noGrp="1"/>
          </p:cNvSpPr>
          <p:nvPr>
            <p:ph type="title"/>
          </p:nvPr>
        </p:nvSpPr>
        <p:spPr>
          <a:xfrm>
            <a:off x="1328550" y="1205250"/>
            <a:ext cx="6486900" cy="273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Thank</a:t>
            </a:r>
            <a:br>
              <a:rPr lang="en" dirty="0">
                <a:solidFill>
                  <a:schemeClr val="accent1"/>
                </a:solidFill>
              </a:rPr>
            </a:br>
            <a:r>
              <a:rPr lang="en" dirty="0">
                <a:solidFill>
                  <a:schemeClr val="accent1"/>
                </a:solidFill>
              </a:rPr>
              <a:t>you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750" name="Google Shape;750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043890" y="-883450"/>
            <a:ext cx="7657249" cy="89356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1" name="Google Shape;751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504175" y="-860590"/>
            <a:ext cx="7657249" cy="893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oftware Testing Company by Slidesgo">
  <a:themeElements>
    <a:clrScheme name="Simple Light">
      <a:dk1>
        <a:srgbClr val="FFFFFF"/>
      </a:dk1>
      <a:lt1>
        <a:srgbClr val="FFFFFF"/>
      </a:lt1>
      <a:dk2>
        <a:srgbClr val="000607"/>
      </a:dk2>
      <a:lt2>
        <a:srgbClr val="004651"/>
      </a:lt2>
      <a:accent1>
        <a:srgbClr val="00AB8D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184</Words>
  <Application>Microsoft Office PowerPoint</Application>
  <PresentationFormat>On-screen Show (16:9)</PresentationFormat>
  <Paragraphs>35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Wingdings</vt:lpstr>
      <vt:lpstr>Advent Pro Medium</vt:lpstr>
      <vt:lpstr>Advent Pro</vt:lpstr>
      <vt:lpstr>Aldrich</vt:lpstr>
      <vt:lpstr>Arial</vt:lpstr>
      <vt:lpstr>Abhaya Libre</vt:lpstr>
      <vt:lpstr>Software Testing Company by Slidesgo</vt:lpstr>
      <vt:lpstr>SOFTWARE TESTING  </vt:lpstr>
      <vt:lpstr>INTRODUCTION </vt:lpstr>
      <vt:lpstr>Error, Bug, Fault &amp; Failure</vt:lpstr>
      <vt:lpstr>SDLC</vt:lpstr>
      <vt:lpstr>No knowledge of internal program design or code is required.</vt:lpstr>
      <vt:lpstr>Knowledge of the internal program design and code required.</vt:lpstr>
      <vt:lpstr>02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TESTING</dc:title>
  <dc:creator>sonaram meena</dc:creator>
  <cp:lastModifiedBy>sonaram meena</cp:lastModifiedBy>
  <cp:revision>3</cp:revision>
  <dcterms:modified xsi:type="dcterms:W3CDTF">2024-05-16T03:37:59Z</dcterms:modified>
</cp:coreProperties>
</file>